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74" r:id="rId17"/>
    <p:sldId id="275" r:id="rId18"/>
    <p:sldId id="276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Методический семинар учителей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методического семинара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46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577" y="206062"/>
            <a:ext cx="1170689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/>
              <a:t>Личностно-ориентированное обучение </a:t>
            </a:r>
            <a:r>
              <a:rPr lang="ru-RU" sz="2800" b="1" i="1" dirty="0"/>
              <a:t>— обучение, при котором цели и содержание обучения, сформулированные в государственном образовательном стандарте, программах обучения, приобретают для учащегося личностный смысл, развивают мотивацию к обучению. </a:t>
            </a:r>
            <a:endParaRPr lang="ru-RU" sz="2800" b="1" i="1" dirty="0" smtClean="0"/>
          </a:p>
          <a:p>
            <a:r>
              <a:rPr lang="ru-RU" sz="2800" b="1" i="1" dirty="0" smtClean="0"/>
              <a:t>С </a:t>
            </a:r>
            <a:r>
              <a:rPr lang="ru-RU" sz="2800" b="1" i="1" dirty="0"/>
              <a:t>другой стороны, такое обучение позволяет учащемуся в соответствии со своими индивидуальными способностями и коммуникативными потребностями, возможностями модифицировать цели и результаты обучения. </a:t>
            </a:r>
            <a:endParaRPr lang="ru-RU" sz="2800" b="1" i="1" dirty="0" smtClean="0"/>
          </a:p>
          <a:p>
            <a:r>
              <a:rPr lang="ru-RU" sz="2800" b="1" i="1" dirty="0" smtClean="0"/>
              <a:t>Личностно-ориентированный </a:t>
            </a:r>
            <a:r>
              <a:rPr lang="ru-RU" sz="2800" b="1" i="1" dirty="0"/>
              <a:t>подход основывается на учёте индивидуальных особенностей обучаемых, которые рассматриваются как личности, имеющие свои характерные черты, склонности и интересы.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15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062" y="154546"/>
            <a:ext cx="116940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u="sng" dirty="0" smtClean="0"/>
              <a:t>Научно </a:t>
            </a:r>
            <a:r>
              <a:rPr lang="ru-RU" sz="2800" b="1" i="1" u="sng" dirty="0"/>
              <a:t>– исследовательский метод</a:t>
            </a:r>
            <a:r>
              <a:rPr lang="ru-RU" sz="2800" b="1" i="1" dirty="0"/>
              <a:t>, основан на том, что большинство информации, ребята будут получать сами, а учитель выступает лишь в роли направляющего в данную область, своего рода куратора исследовательской части. </a:t>
            </a:r>
            <a:endParaRPr lang="ru-RU" sz="2800" b="1" i="1" dirty="0" smtClean="0"/>
          </a:p>
          <a:p>
            <a:pPr algn="just"/>
            <a:r>
              <a:rPr lang="ru-RU" sz="2800" b="1" i="1" dirty="0" smtClean="0"/>
              <a:t>Но </a:t>
            </a:r>
            <a:r>
              <a:rPr lang="ru-RU" sz="2800" b="1" i="1" dirty="0"/>
              <a:t>так как на классе выполнить во время урока полностью научно – исследовательскую работу не представляется возможным, в связи с ограничением времени, я немного изменяю данное понятие, оставляя лишь основной скелет данного метода, а именно самостоятельная подготовка к работе, изыскание информации.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214" y="4101620"/>
            <a:ext cx="2751786" cy="275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5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54569" y="399245"/>
            <a:ext cx="4507606" cy="18931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250028" y="838010"/>
            <a:ext cx="3116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Начало тематического раздела </a:t>
            </a:r>
            <a:endParaRPr lang="ru-RU" sz="2000" b="1" i="1" dirty="0"/>
          </a:p>
        </p:txBody>
      </p:sp>
      <p:sp>
        <p:nvSpPr>
          <p:cNvPr id="4" name="Овал 3"/>
          <p:cNvSpPr/>
          <p:nvPr/>
        </p:nvSpPr>
        <p:spPr>
          <a:xfrm>
            <a:off x="4146996" y="2884867"/>
            <a:ext cx="3322749" cy="12106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42832" y="2982342"/>
            <a:ext cx="23310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Введение к тематическому разделу</a:t>
            </a:r>
            <a:endParaRPr lang="ru-RU" sz="2000" b="1" i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816697" y="2413903"/>
            <a:ext cx="1983346" cy="373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557339">
            <a:off x="3644302" y="3882096"/>
            <a:ext cx="695459" cy="11664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227933">
            <a:off x="7298688" y="3853661"/>
            <a:ext cx="695459" cy="11664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00011" y="5129924"/>
            <a:ext cx="2717443" cy="1167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03042" y="5228823"/>
            <a:ext cx="2446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Составление целей на курс раздела</a:t>
            </a:r>
            <a:endParaRPr lang="ru-RU" b="1" i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73907" y="5129924"/>
            <a:ext cx="2717443" cy="1167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63613" y="5154308"/>
            <a:ext cx="2981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Постановка задач к практической работе, литературные изыскания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24382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152" y="115910"/>
            <a:ext cx="11977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исследовательски – практического урока</a:t>
            </a:r>
            <a:endParaRPr lang="ru-RU" sz="2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183" y="577575"/>
            <a:ext cx="11732654" cy="610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3541691" y="1751526"/>
            <a:ext cx="5138670" cy="394093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874653" y="1039240"/>
            <a:ext cx="2369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Организационный момент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817476" y="1685571"/>
            <a:ext cx="2408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Оформление шапки работы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731876" y="3335628"/>
            <a:ext cx="2279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Предъявление плана работы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514822" y="4732882"/>
            <a:ext cx="2472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Выполнение работы бригадным методом</a:t>
            </a:r>
            <a:endParaRPr lang="ru-RU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000222" y="5692461"/>
            <a:ext cx="2157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Конец урока зависит от объема работы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305318" y="4829577"/>
            <a:ext cx="2228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Защита бригадами своих проектов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35617" y="3155324"/>
            <a:ext cx="1854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Обсуждение и выводы по выполненной работе</a:t>
            </a:r>
            <a:endParaRPr lang="ru-RU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2389032" y="1404784"/>
            <a:ext cx="2176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Для чего нам это было нужно?</a:t>
            </a:r>
            <a:endParaRPr lang="ru-RU" b="1" i="1" dirty="0"/>
          </a:p>
        </p:txBody>
      </p:sp>
      <p:sp>
        <p:nvSpPr>
          <p:cNvPr id="14" name="Выгнутая вверх стрелка 13"/>
          <p:cNvSpPr/>
          <p:nvPr/>
        </p:nvSpPr>
        <p:spPr>
          <a:xfrm rot="5400000">
            <a:off x="5523205" y="3260186"/>
            <a:ext cx="2125015" cy="1013770"/>
          </a:xfrm>
          <a:prstGeom prst="curved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84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189" y="275941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Зачем нужен исследовательский метод преподавания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23" y="2665927"/>
            <a:ext cx="11094212" cy="27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7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Интерактивные технологии и исследовательский метод преподавания</a:t>
            </a:r>
            <a:endParaRPr lang="ru-RU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3444" y="518375"/>
            <a:ext cx="4649787" cy="576262"/>
          </a:xfrm>
        </p:spPr>
        <p:txBody>
          <a:bodyPr/>
          <a:lstStyle/>
          <a:p>
            <a:pPr algn="ctr"/>
            <a:r>
              <a:rPr lang="ru-RU" dirty="0" err="1" smtClean="0"/>
              <a:t>Бромирование</a:t>
            </a:r>
            <a:r>
              <a:rPr lang="ru-RU" dirty="0" smtClean="0"/>
              <a:t> бензола в </a:t>
            </a:r>
            <a:r>
              <a:rPr lang="ru-RU" dirty="0" err="1" smtClean="0"/>
              <a:t>вирт</a:t>
            </a:r>
            <a:r>
              <a:rPr lang="ru-RU" dirty="0" smtClean="0"/>
              <a:t>. лаборатории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13" y="1191153"/>
            <a:ext cx="4489450" cy="33670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68828" y="518375"/>
            <a:ext cx="4665134" cy="576262"/>
          </a:xfrm>
        </p:spPr>
        <p:txBody>
          <a:bodyPr/>
          <a:lstStyle/>
          <a:p>
            <a:pPr algn="ctr"/>
            <a:r>
              <a:rPr lang="ru-RU" dirty="0" err="1" smtClean="0"/>
              <a:t>Бромирование</a:t>
            </a:r>
            <a:r>
              <a:rPr lang="ru-RU" dirty="0" smtClean="0"/>
              <a:t> бензола в условиях школы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869" y="1191154"/>
            <a:ext cx="4517052" cy="3367088"/>
          </a:xfrm>
        </p:spPr>
      </p:pic>
      <p:sp>
        <p:nvSpPr>
          <p:cNvPr id="9" name="TextBox 8"/>
          <p:cNvSpPr txBox="1"/>
          <p:nvPr/>
        </p:nvSpPr>
        <p:spPr>
          <a:xfrm>
            <a:off x="5607272" y="2320699"/>
            <a:ext cx="8355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en-US" sz="4800" b="1" dirty="0"/>
              <a:t>&lt;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75825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2854" y="69878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Введение интерактивных технологий в образовательный процесс</a:t>
            </a:r>
            <a:endParaRPr lang="ru-R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28789" y="1442433"/>
            <a:ext cx="119258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Существуют </a:t>
            </a:r>
            <a:r>
              <a:rPr lang="ru-RU" sz="2000" b="1" i="1" dirty="0"/>
              <a:t>некоторые проблемы в исследовательски – практическом методе преподавания. В наш век высокоразвитых интерактивных технологий, департамент образования, все больше переводит нас на них, и в сфере образовательных программ, все более настойчиво рекомендует перейти нас на интерактивные технологии, такие как виртуальные лаборатории.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58" y="3240110"/>
            <a:ext cx="3432756" cy="34327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24" y="3240110"/>
            <a:ext cx="3812146" cy="34327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780" y="3240110"/>
            <a:ext cx="3871599" cy="343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3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05462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/>
          </a:p>
          <a:p>
            <a:r>
              <a:rPr lang="ru-RU" sz="2400" b="1" i="1" dirty="0" smtClean="0"/>
              <a:t>Да </a:t>
            </a:r>
            <a:r>
              <a:rPr lang="ru-RU" sz="2400" b="1" i="1" dirty="0"/>
              <a:t>конечно, безусловно, наша жизнь уже не возможна без применения интерактивных технологий, и в образовательном процессе они так же важны, но я считаю, что касается выполнения практической работы, категорически нельзя переводить школу, только на виртуальную лабораторию, так как, тогда весь жизненный опыт, которые ученики получают в процессе работы с «живыми» реактивами, уходит в небытие. Как тогда </a:t>
            </a:r>
            <a:r>
              <a:rPr lang="ru-RU" sz="2400" b="1" i="1" dirty="0" smtClean="0"/>
              <a:t>нам </a:t>
            </a:r>
            <a:r>
              <a:rPr lang="ru-RU" sz="2400" b="1" i="1" dirty="0"/>
              <a:t>узнать, что водород сильнее выделяется если металл, который опускают в кислоту, зачистить шкуркой, что для получения углекислого газа лучше использовать мрамор, а не мел, что сероводород и хлор имеют запахи, которые ни с кем никогда в жизни не спутаешь, так же, как и аммиак, что если щелочь попадет на руку, то будет щипать, а от получения аммиака пробивается насморк, и текут слезы…</a:t>
            </a:r>
            <a:br>
              <a:rPr lang="ru-RU" sz="2400" b="1" i="1" dirty="0"/>
            </a:br>
            <a:endParaRPr lang="ru-RU" sz="2400" b="1" i="1" dirty="0"/>
          </a:p>
          <a:p>
            <a:r>
              <a:rPr lang="ru-RU" sz="2400" b="1" i="1" dirty="0" smtClean="0"/>
              <a:t>А </a:t>
            </a:r>
            <a:r>
              <a:rPr lang="ru-RU" sz="2400" b="1" i="1" dirty="0"/>
              <a:t>однако такие печальные примеры, когда школа по своему усмотрению, или по настоятельной рекомендации переходит только на виртуальную лабораторию есть, и причем такие примеры есть и у нас в Москве.</a:t>
            </a:r>
          </a:p>
          <a:p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7964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417454" y="2073499"/>
            <a:ext cx="3052292" cy="26144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732986" y="2688206"/>
            <a:ext cx="24212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Успех учителя на уроке</a:t>
            </a:r>
            <a:endParaRPr lang="ru-RU" sz="2800" b="1" i="1" dirty="0"/>
          </a:p>
        </p:txBody>
      </p:sp>
      <p:sp>
        <p:nvSpPr>
          <p:cNvPr id="4" name="Капля 3"/>
          <p:cNvSpPr/>
          <p:nvPr/>
        </p:nvSpPr>
        <p:spPr>
          <a:xfrm rot="10616508">
            <a:off x="7065752" y="563756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80302" y="1075118"/>
            <a:ext cx="1378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ФЗоО РФ</a:t>
            </a:r>
            <a:endParaRPr lang="ru-RU" sz="2400" b="1" i="1" dirty="0"/>
          </a:p>
        </p:txBody>
      </p:sp>
      <p:sp>
        <p:nvSpPr>
          <p:cNvPr id="6" name="Капля 5"/>
          <p:cNvSpPr/>
          <p:nvPr/>
        </p:nvSpPr>
        <p:spPr>
          <a:xfrm rot="12834952">
            <a:off x="8020152" y="2089203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140977" y="2676898"/>
            <a:ext cx="1297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ФГОС</a:t>
            </a:r>
            <a:endParaRPr lang="ru-RU" sz="2800" b="1" i="1" dirty="0"/>
          </a:p>
        </p:txBody>
      </p:sp>
      <p:sp>
        <p:nvSpPr>
          <p:cNvPr id="8" name="Капля 7"/>
          <p:cNvSpPr/>
          <p:nvPr/>
        </p:nvSpPr>
        <p:spPr>
          <a:xfrm rot="15610656">
            <a:off x="7629380" y="3958432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579523" y="4331349"/>
            <a:ext cx="1735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Владение материалом урока</a:t>
            </a:r>
            <a:endParaRPr lang="ru-RU" b="1" i="1" dirty="0"/>
          </a:p>
        </p:txBody>
      </p:sp>
      <p:sp>
        <p:nvSpPr>
          <p:cNvPr id="10" name="Капля 9"/>
          <p:cNvSpPr/>
          <p:nvPr/>
        </p:nvSpPr>
        <p:spPr>
          <a:xfrm rot="17997088">
            <a:off x="5934315" y="5171851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965634" y="5642637"/>
            <a:ext cx="1519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Мотивация учеников</a:t>
            </a:r>
            <a:endParaRPr lang="ru-RU" b="1" i="1" dirty="0"/>
          </a:p>
        </p:txBody>
      </p:sp>
      <p:sp>
        <p:nvSpPr>
          <p:cNvPr id="12" name="Капля 11"/>
          <p:cNvSpPr/>
          <p:nvPr/>
        </p:nvSpPr>
        <p:spPr>
          <a:xfrm rot="8240884">
            <a:off x="5147341" y="11879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267821" y="287822"/>
            <a:ext cx="148432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i="1" dirty="0" smtClean="0"/>
              <a:t>Результат</a:t>
            </a:r>
            <a:endParaRPr lang="ru-RU" sz="2000" b="1" i="1" dirty="0"/>
          </a:p>
        </p:txBody>
      </p:sp>
      <p:sp>
        <p:nvSpPr>
          <p:cNvPr id="14" name="Капля 13"/>
          <p:cNvSpPr/>
          <p:nvPr/>
        </p:nvSpPr>
        <p:spPr>
          <a:xfrm rot="20394191">
            <a:off x="3912804" y="4999036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933986" y="5316766"/>
            <a:ext cx="1633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Радость ученика от понимания</a:t>
            </a:r>
            <a:endParaRPr lang="ru-RU" b="1" i="1" dirty="0"/>
          </a:p>
        </p:txBody>
      </p:sp>
      <p:sp>
        <p:nvSpPr>
          <p:cNvPr id="16" name="Капля 15"/>
          <p:cNvSpPr/>
          <p:nvPr/>
        </p:nvSpPr>
        <p:spPr>
          <a:xfrm rot="5983920">
            <a:off x="3405207" y="470402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апля 16"/>
          <p:cNvSpPr/>
          <p:nvPr/>
        </p:nvSpPr>
        <p:spPr>
          <a:xfrm rot="3293045">
            <a:off x="2383914" y="2002710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апля 17"/>
          <p:cNvSpPr/>
          <p:nvPr/>
        </p:nvSpPr>
        <p:spPr>
          <a:xfrm rot="853466">
            <a:off x="2629307" y="3757881"/>
            <a:ext cx="1635654" cy="166916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262216" y="835328"/>
            <a:ext cx="1889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Четкость</a:t>
            </a:r>
          </a:p>
          <a:p>
            <a:pPr algn="ctr"/>
            <a:r>
              <a:rPr lang="ru-RU" b="1" i="1" smtClean="0"/>
              <a:t>поставленных </a:t>
            </a:r>
            <a:r>
              <a:rPr lang="ru-RU" b="1" i="1" dirty="0" smtClean="0"/>
              <a:t>целей</a:t>
            </a:r>
            <a:endParaRPr lang="ru-RU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342033" y="2455651"/>
            <a:ext cx="1739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Обдуманное выполнение задачи</a:t>
            </a:r>
            <a:endParaRPr lang="ru-RU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94715" y="4110537"/>
            <a:ext cx="1394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Позитив в работе на уроке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9271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2205566"/>
            <a:ext cx="6019800" cy="1143000"/>
          </a:xfrm>
        </p:spPr>
        <p:txBody>
          <a:bodyPr/>
          <a:lstStyle/>
          <a:p>
            <a:r>
              <a:rPr lang="ru-RU" i="1" dirty="0" smtClean="0">
                <a:cs typeface="Aparajita" panose="020B0604020202020204" pitchFamily="34" charset="0"/>
              </a:rPr>
              <a:t>Благодарю за внимание!</a:t>
            </a:r>
            <a:endParaRPr lang="ru-RU" i="1" dirty="0">
              <a:cs typeface="Aparajita" panose="020B0604020202020204" pitchFamily="34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6" r="230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223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007" y="2722926"/>
            <a:ext cx="9168126" cy="1507067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обучения при личностно – ориентированном </a:t>
            </a:r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уроке.</a:t>
            </a:r>
            <a:b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Исследовательский метод»</a:t>
            </a: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724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914" y="404729"/>
            <a:ext cx="10071279" cy="1507067"/>
          </a:xfrm>
        </p:spPr>
        <p:txBody>
          <a:bodyPr/>
          <a:lstStyle/>
          <a:p>
            <a:r>
              <a:rPr lang="ru-RU" dirty="0" smtClean="0"/>
              <a:t>Обратимся к закону об образовании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95" y="1911796"/>
            <a:ext cx="3483115" cy="464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425" y="154546"/>
            <a:ext cx="118485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/>
          </a:p>
          <a:p>
            <a:endParaRPr lang="ru-RU" sz="2400" b="1" i="1" dirty="0"/>
          </a:p>
          <a:p>
            <a:endParaRPr lang="ru-RU" sz="2400" b="1" i="1" dirty="0"/>
          </a:p>
          <a:p>
            <a:pPr algn="ctr"/>
            <a:r>
              <a:rPr lang="ru-RU" sz="2400" b="1" i="1" dirty="0" smtClean="0"/>
              <a:t>Статья 2 </a:t>
            </a:r>
            <a:r>
              <a:rPr lang="ru-RU" sz="2400" b="1" i="1" dirty="0" smtClean="0"/>
              <a:t>ФЗоО </a:t>
            </a:r>
            <a:r>
              <a:rPr lang="ru-RU" sz="2400" b="1" i="1" dirty="0" smtClean="0"/>
              <a:t>РФ от 29.12.2012: </a:t>
            </a:r>
          </a:p>
          <a:p>
            <a:pPr algn="ctr"/>
            <a:endParaRPr lang="ru-RU" sz="2400" b="1" i="1" dirty="0" smtClean="0"/>
          </a:p>
          <a:p>
            <a:r>
              <a:rPr lang="ru-RU" sz="2400" b="1" i="1" u="sng" dirty="0" smtClean="0"/>
              <a:t>Обучение</a:t>
            </a:r>
            <a:r>
              <a:rPr lang="ru-RU" sz="2400" b="1" i="1" dirty="0" smtClean="0"/>
              <a:t> </a:t>
            </a:r>
            <a:r>
              <a:rPr lang="ru-RU" sz="2400" b="1" i="1" dirty="0"/>
              <a:t>- целенаправленный процесс организации деятельности обучающихся по овладению знаниями, умениями, навыками и компетенцией, приобретению опыта деятельности, развитию способностей, приобретению опыта применения знаний в повседневной жизни и формированию у обучающихся мотивации получения образования в течение всей жизни.</a:t>
            </a:r>
            <a:br>
              <a:rPr lang="ru-RU" sz="2400" b="1" i="1" dirty="0"/>
            </a:b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77840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3158" y="340335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Обратимся к </a:t>
            </a:r>
            <a:r>
              <a:rPr lang="ru-RU" dirty="0" err="1" smtClean="0"/>
              <a:t>фгос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554" y="1847402"/>
            <a:ext cx="8335607" cy="358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4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546" y="154546"/>
            <a:ext cx="1179704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ФГОС от 17.12.2012 года, часть 2, подчасть 11,5 </a:t>
            </a:r>
            <a:r>
              <a:rPr lang="ru-RU" sz="2000" b="1" i="1" dirty="0"/>
              <a:t>Естественно – научные </a:t>
            </a:r>
            <a:r>
              <a:rPr lang="ru-RU" sz="2000" b="1" i="1" dirty="0" smtClean="0"/>
              <a:t>предметы:</a:t>
            </a:r>
          </a:p>
          <a:p>
            <a:endParaRPr lang="ru-RU" sz="2000" b="1" i="1" dirty="0" smtClean="0"/>
          </a:p>
          <a:p>
            <a:pPr algn="just"/>
            <a:r>
              <a:rPr lang="ru-RU" b="1" dirty="0"/>
              <a:t>Изучение предметной области «Естественно-научные предметы» должно обеспечить: </a:t>
            </a:r>
            <a:endParaRPr lang="ru-RU" dirty="0"/>
          </a:p>
          <a:p>
            <a:pPr algn="just"/>
            <a:r>
              <a:rPr lang="ru-RU" b="1" dirty="0"/>
              <a:t>Формирование</a:t>
            </a:r>
            <a:r>
              <a:rPr lang="ru-RU" dirty="0"/>
              <a:t> целостной научной картины мира;</a:t>
            </a:r>
          </a:p>
          <a:p>
            <a:pPr algn="just"/>
            <a:r>
              <a:rPr lang="ru-RU" b="1" dirty="0"/>
              <a:t>Понимание</a:t>
            </a:r>
            <a:r>
              <a:rPr lang="ru-RU" dirty="0"/>
              <a:t> возрастающей роли естественных наук и научных исследований в современном мире, постоянного процесса эволюции научного знания, значимости международного научного сотрудничества;</a:t>
            </a:r>
          </a:p>
          <a:p>
            <a:pPr algn="just"/>
            <a:r>
              <a:rPr lang="ru-RU" b="1" dirty="0"/>
              <a:t>Овладение</a:t>
            </a:r>
            <a:r>
              <a:rPr lang="ru-RU" dirty="0"/>
              <a:t> научным подходом к решению различных задач;</a:t>
            </a:r>
          </a:p>
          <a:p>
            <a:pPr algn="just"/>
            <a:r>
              <a:rPr lang="ru-RU" b="1" dirty="0"/>
              <a:t>Овладение</a:t>
            </a:r>
            <a:r>
              <a:rPr lang="ru-RU" dirty="0"/>
              <a:t> умениями формулировать гипотезы, конструировать, проводить эксперименты, оценивать полученные результаты;</a:t>
            </a:r>
          </a:p>
          <a:p>
            <a:pPr algn="just"/>
            <a:r>
              <a:rPr lang="ru-RU" b="1" dirty="0"/>
              <a:t>Овладение</a:t>
            </a:r>
            <a:r>
              <a:rPr lang="ru-RU" dirty="0"/>
              <a:t> умением сопоставлять экспериментальные и теоретические знания с объективными реалиями жизни;</a:t>
            </a:r>
          </a:p>
          <a:p>
            <a:pPr algn="just"/>
            <a:r>
              <a:rPr lang="ru-RU" b="1" dirty="0"/>
              <a:t>Воспитание</a:t>
            </a:r>
            <a:r>
              <a:rPr lang="ru-RU" dirty="0"/>
              <a:t> ответственного и бережного отношения к окружающей среде;</a:t>
            </a:r>
          </a:p>
          <a:p>
            <a:pPr algn="just"/>
            <a:r>
              <a:rPr lang="ru-RU" b="1" dirty="0"/>
              <a:t>Овладение</a:t>
            </a:r>
            <a:r>
              <a:rPr lang="ru-RU" dirty="0"/>
              <a:t> экосистемной познавательной моделью и ее применение в целях прогноза экологических рисков для здоровья людей, безопасности жизни, качества окружающей среды;</a:t>
            </a:r>
          </a:p>
          <a:p>
            <a:pPr algn="just"/>
            <a:r>
              <a:rPr lang="ru-RU" b="1" dirty="0"/>
              <a:t>Осознание</a:t>
            </a:r>
            <a:r>
              <a:rPr lang="ru-RU" dirty="0"/>
              <a:t> значимости концепции устойчивого развития; </a:t>
            </a:r>
          </a:p>
          <a:p>
            <a:pPr algn="just"/>
            <a:r>
              <a:rPr lang="ru-RU" b="1" dirty="0"/>
              <a:t>Формирование</a:t>
            </a:r>
            <a:r>
              <a:rPr lang="ru-RU" dirty="0"/>
              <a:t> умений безопасного и эффективного использования лабораторного оборудования, проведения точных измерений и адекватной оценки полученных результатов, представления научно обоснованных аргументов своих действий, основанных на межпредметном анализе учебных задач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158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31" y="115910"/>
            <a:ext cx="11938715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/>
              <a:t>И из той же статьи 11,5 выписал то, что касается непосредственно моего предмета химии:</a:t>
            </a:r>
            <a:br>
              <a:rPr lang="ru-RU" sz="2000" b="1" i="1" dirty="0"/>
            </a:br>
            <a:r>
              <a:rPr lang="ru-RU" dirty="0" smtClean="0"/>
              <a:t>1</a:t>
            </a:r>
            <a:r>
              <a:rPr lang="ru-RU" dirty="0"/>
              <a:t>) </a:t>
            </a:r>
            <a:r>
              <a:rPr lang="ru-RU" b="1" dirty="0"/>
              <a:t>формирование</a:t>
            </a:r>
            <a:r>
              <a:rPr lang="ru-RU" dirty="0"/>
              <a:t> первоначальных систематизированных представлений о веществах, их превращениях и практическом применении; овладение понятийным аппаратом и символическим языком химии; </a:t>
            </a:r>
          </a:p>
          <a:p>
            <a:pPr algn="just"/>
            <a:r>
              <a:rPr lang="ru-RU" dirty="0"/>
              <a:t>2) </a:t>
            </a:r>
            <a:r>
              <a:rPr lang="ru-RU" b="1" dirty="0"/>
              <a:t>осознание</a:t>
            </a:r>
            <a:r>
              <a:rPr lang="ru-RU" dirty="0"/>
              <a:t> объективной значимости основ химической науки как области современного естествознания, химических превращений неорганических и органических веществ как основы многих явлений живой и неживой природы; углубление представлений о материальном единстве мира;</a:t>
            </a:r>
          </a:p>
          <a:p>
            <a:pPr algn="just"/>
            <a:r>
              <a:rPr lang="ru-RU" dirty="0"/>
              <a:t>3) </a:t>
            </a:r>
            <a:r>
              <a:rPr lang="ru-RU" b="1" dirty="0"/>
              <a:t>овладение </a:t>
            </a:r>
            <a:r>
              <a:rPr lang="ru-RU" dirty="0"/>
              <a:t>основами химической грамотности: способностью анализировать и объективно оценивать жизненные ситуации, связанные с химией, навыками безопасного обращения с веществами, используемыми в повседневной жизни; умением анализировать и планировать экологически безопасное поведение в целях сохранения здоровья и окружающей среды;</a:t>
            </a:r>
          </a:p>
          <a:p>
            <a:pPr algn="just"/>
            <a:r>
              <a:rPr lang="ru-RU" dirty="0"/>
              <a:t>4) </a:t>
            </a:r>
            <a:r>
              <a:rPr lang="ru-RU" b="1" dirty="0"/>
              <a:t>формирование </a:t>
            </a:r>
            <a:r>
              <a:rPr lang="ru-RU" dirty="0"/>
              <a:t>умений устанавливать связи между реально наблюдаемыми химическими явлениями и процессами, происходящими в микромире, объяснять причины многообразия веществ, зависимость их свойств от состава и строения, а также зависимость применения веществ от их свойств;</a:t>
            </a:r>
          </a:p>
          <a:p>
            <a:pPr algn="just"/>
            <a:r>
              <a:rPr lang="ru-RU" dirty="0"/>
              <a:t>5) </a:t>
            </a:r>
            <a:r>
              <a:rPr lang="ru-RU" b="1" dirty="0"/>
              <a:t>приобретение</a:t>
            </a:r>
            <a:r>
              <a:rPr lang="ru-RU" dirty="0"/>
              <a:t> опыта использования различных методов изучения веществ: наблюдения за их превращениями при проведении несложных химических экспериментов с использованием лабораторного оборудования и приборов;</a:t>
            </a:r>
          </a:p>
          <a:p>
            <a:pPr algn="just"/>
            <a:r>
              <a:rPr lang="ru-RU" dirty="0"/>
              <a:t>6) </a:t>
            </a:r>
            <a:r>
              <a:rPr lang="ru-RU" b="1" dirty="0"/>
              <a:t>формирование</a:t>
            </a:r>
            <a:r>
              <a:rPr lang="ru-RU" dirty="0"/>
              <a:t> представлений о значении химической науки в решении современных экологических проблем, в том числе в предотвращении техногенных и экологических катастроф.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368" y="1321739"/>
            <a:ext cx="9151242" cy="5310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208" y="412124"/>
            <a:ext cx="11423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Выделяя главные мысли из ФГОС, можно составить данную схему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013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889420" y="824248"/>
            <a:ext cx="3915177" cy="17515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146997" y="1499956"/>
            <a:ext cx="3400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Успех учителя на уроке</a:t>
            </a:r>
            <a:endParaRPr lang="ru-RU" sz="2000" b="1" i="1" dirty="0"/>
          </a:p>
        </p:txBody>
      </p:sp>
      <p:sp>
        <p:nvSpPr>
          <p:cNvPr id="4" name="Стрелка вниз 3"/>
          <p:cNvSpPr/>
          <p:nvPr/>
        </p:nvSpPr>
        <p:spPr>
          <a:xfrm rot="2015303">
            <a:off x="3232597" y="2846231"/>
            <a:ext cx="914400" cy="20606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41707">
            <a:off x="7575975" y="2905488"/>
            <a:ext cx="1487553" cy="187163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201992" y="4987758"/>
            <a:ext cx="3438659" cy="16319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87132" y="5306096"/>
            <a:ext cx="2459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Владение материалом урока</a:t>
            </a:r>
            <a:endParaRPr lang="ru-RU" sz="20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019" y="4987847"/>
            <a:ext cx="3456732" cy="16521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35982" y="5209866"/>
            <a:ext cx="267880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2000" b="1" i="1" dirty="0" smtClean="0"/>
              <a:t>Мотивация учеников к уроку</a:t>
            </a:r>
            <a:endParaRPr lang="ru-RU" sz="2000" b="1" i="1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198753" y="4488288"/>
            <a:ext cx="1790163" cy="23697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03940" y="5871585"/>
            <a:ext cx="1579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ФЗоО РФ</a:t>
            </a:r>
          </a:p>
          <a:p>
            <a:pPr algn="ctr"/>
            <a:r>
              <a:rPr lang="ru-RU" b="1" i="1" dirty="0" smtClean="0"/>
              <a:t>ФГОС</a:t>
            </a:r>
            <a:endParaRPr lang="ru-RU" b="1" i="1" dirty="0"/>
          </a:p>
        </p:txBody>
      </p:sp>
      <p:sp>
        <p:nvSpPr>
          <p:cNvPr id="12" name="Стрелка вниз 11"/>
          <p:cNvSpPr/>
          <p:nvPr/>
        </p:nvSpPr>
        <p:spPr>
          <a:xfrm rot="10800000">
            <a:off x="5646293" y="2892320"/>
            <a:ext cx="895081" cy="1279422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166</TotalTime>
  <Words>645</Words>
  <Application>Microsoft Office PowerPoint</Application>
  <PresentationFormat>Широкоэкранный</PresentationFormat>
  <Paragraphs>78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Aparajita</vt:lpstr>
      <vt:lpstr>Century Gothic</vt:lpstr>
      <vt:lpstr>Wingdings 3</vt:lpstr>
      <vt:lpstr>Сектор</vt:lpstr>
      <vt:lpstr>Методический семинар учителей</vt:lpstr>
      <vt:lpstr>Методы обучения при личностно – ориентированном уроке. «Исследовательский метод»</vt:lpstr>
      <vt:lpstr>Обратимся к закону об образовании</vt:lpstr>
      <vt:lpstr>Презентация PowerPoint</vt:lpstr>
      <vt:lpstr>Обратимся к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Зачем нужен исследовательский метод преподавания</vt:lpstr>
      <vt:lpstr>Интерактивные технологии и исследовательский метод преподавания</vt:lpstr>
      <vt:lpstr>Введение интерактивных технологий в образовательный процесс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Методический семинар учителей</dc:title>
  <dc:creator>Мустафин Евгений</dc:creator>
  <cp:lastModifiedBy>Мустафин Евгений</cp:lastModifiedBy>
  <cp:revision>18</cp:revision>
  <dcterms:created xsi:type="dcterms:W3CDTF">2013-12-09T14:50:44Z</dcterms:created>
  <dcterms:modified xsi:type="dcterms:W3CDTF">2013-12-09T19:44:12Z</dcterms:modified>
</cp:coreProperties>
</file>